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Banyan tree think of men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450114" y="1487625"/>
            <a:ext cx="688648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Men were an ungrateful race.</a:t>
            </a:r>
            <a:endParaRPr lang="zh-CN" altLang="en-US"/>
          </a:p>
        </p:txBody>
      </p:sp>
      <p:sp>
        <p:nvSpPr>
          <p:cNvPr id="5" name="内容占位符 2"/>
          <p:cNvSpPr txBox="1">
            <a:spLocks/>
          </p:cNvSpPr>
          <p:nvPr/>
        </p:nvSpPr>
        <p:spPr bwMode="auto">
          <a:xfrm>
            <a:off x="360854" y="234586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 the Tiger eat the man, for men are an ungrateful race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人种</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可知，榕树认为人类忘恩负义。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72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judgements did the Merchant want to hear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467366" y="1562632"/>
            <a:ext cx="22059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Five.</a:t>
            </a:r>
            <a:endParaRPr lang="zh-CN" altLang="en-US"/>
          </a:p>
        </p:txBody>
      </p:sp>
      <p:sp>
        <p:nvSpPr>
          <p:cNvPr id="5" name="内容占位符 1"/>
          <p:cNvSpPr txBox="1">
            <a:spLocks/>
          </p:cNvSpPr>
          <p:nvPr/>
        </p:nvSpPr>
        <p:spPr bwMode="auto">
          <a:xfrm>
            <a:off x="352746" y="2321207"/>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 Merchant said, ‘Tiger, Tiger, you must not kill me yet, because you promised that we should first hear the judgement of five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可知，商人想听到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个判决。</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6170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camel want the Tiger 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78582" y="1542380"/>
            <a:ext cx="386214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Eat the man.</a:t>
            </a:r>
            <a:endParaRPr lang="zh-CN" altLang="en-US"/>
          </a:p>
        </p:txBody>
      </p:sp>
      <p:sp>
        <p:nvSpPr>
          <p:cNvPr id="5" name="内容占位符 1"/>
          <p:cNvSpPr txBox="1">
            <a:spLocks/>
          </p:cNvSpPr>
          <p:nvPr/>
        </p:nvSpPr>
        <p:spPr bwMode="auto">
          <a:xfrm>
            <a:off x="360854" y="231698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 the Tiger eat the man, for men are a cruel race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可知，骆驼要老虎吃掉这个男人。</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479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learn from the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478992" y="1481998"/>
            <a:ext cx="652644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We should keep our promises.</a:t>
            </a:r>
            <a:endParaRPr lang="zh-CN" altLang="en-US"/>
          </a:p>
        </p:txBody>
      </p:sp>
      <p:sp>
        <p:nvSpPr>
          <p:cNvPr id="4" name="内容占位符 1"/>
          <p:cNvSpPr txBox="1">
            <a:spLocks/>
          </p:cNvSpPr>
          <p:nvPr/>
        </p:nvSpPr>
        <p:spPr bwMode="auto">
          <a:xfrm>
            <a:off x="360854" y="231116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开放性试题。答案不唯一，言之有理即可。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0310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5392023"/>
          </a:xfrm>
          <a:prstGeom prst="rect">
            <a:avLst/>
          </a:prstGeom>
        </p:spPr>
      </p:pic>
      <p:pic>
        <p:nvPicPr>
          <p:cNvPr id="10" name="译文.eps" descr="id:2147487336;FounderCES"/>
          <p:cNvPicPr/>
          <p:nvPr/>
        </p:nvPicPr>
        <p:blipFill>
          <a:blip r:embed="rId3"/>
          <a:stretch>
            <a:fillRect/>
          </a:stretch>
        </p:blipFill>
        <p:spPr>
          <a:xfrm>
            <a:off x="550590" y="3169844"/>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pic>
        <p:nvPicPr>
          <p:cNvPr id="6" name="分析.eps" descr="id:2147487343;FounderCES"/>
          <p:cNvPicPr/>
          <p:nvPr/>
        </p:nvPicPr>
        <p:blipFill>
          <a:blip r:embed="rId5"/>
          <a:stretch>
            <a:fillRect/>
          </a:stretch>
        </p:blipFill>
        <p:spPr>
          <a:xfrm>
            <a:off x="498522" y="4805778"/>
            <a:ext cx="1250325" cy="386536"/>
          </a:xfrm>
          <a:prstGeom prst="rect">
            <a:avLst/>
          </a:prstGeom>
        </p:spPr>
      </p:pic>
      <p:sp>
        <p:nvSpPr>
          <p:cNvPr id="3" name="内容占位符 2"/>
          <p:cNvSpPr>
            <a:spLocks noGrp="1"/>
          </p:cNvSpPr>
          <p:nvPr>
            <p:ph idx="1"/>
          </p:nvPr>
        </p:nvSpPr>
        <p:spPr>
          <a:xfrm>
            <a:off x="360854" y="1213804"/>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I was young and strong, and could do much work, my master</a:t>
            </a:r>
            <a:r>
              <a:rPr lang="zh-CN" altLang="zh-CN">
                <a:latin typeface="Times New Roman" panose="02020603050405020304" pitchFamily="18" charset="0"/>
                <a:ea typeface="宋体" panose="02010600030101010101" pitchFamily="2" charset="-122"/>
                <a:cs typeface="Times New Roman" panose="02020603050405020304" pitchFamily="18" charset="0"/>
              </a:rPr>
              <a:t>（主人）</a:t>
            </a:r>
            <a:r>
              <a:rPr lang="en-US" altLang="zh-CN">
                <a:latin typeface="Times New Roman" panose="02020603050405020304" pitchFamily="18" charset="0"/>
                <a:ea typeface="宋体" panose="02010600030101010101" pitchFamily="2" charset="-122"/>
                <a:cs typeface="Times New Roman" panose="02020603050405020304" pitchFamily="18" charset="0"/>
              </a:rPr>
              <a:t> took care of me and gave me good food.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a:latin typeface="Times New Roman" panose="02020603050405020304" pitchFamily="18" charset="0"/>
                <a:ea typeface="楷体" panose="02010609060101010101" pitchFamily="49" charset="-122"/>
                <a:cs typeface="Times New Roman" panose="02020603050405020304" pitchFamily="18" charset="0"/>
              </a:rPr>
              <a:t>我年轻力壮的时候</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我能干很多活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我的主人照顾我</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给我吃好的。</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引导的是时间</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状语</a:t>
            </a: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76767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637151" y="2348880"/>
            <a:ext cx="4916108" cy="678641"/>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60853" y="867454"/>
            <a:ext cx="11422985" cy="1421133"/>
          </a:xfrm>
          <a:prstGeom prst="rect">
            <a:avLst/>
          </a:prstGeom>
        </p:spPr>
      </p:pic>
      <p:pic>
        <p:nvPicPr>
          <p:cNvPr id="6" name="图片 5"/>
          <p:cNvPicPr>
            <a:picLocks noChangeAspect="1"/>
          </p:cNvPicPr>
          <p:nvPr/>
        </p:nvPicPr>
        <p:blipFill>
          <a:blip r:embed="rId4"/>
          <a:stretch>
            <a:fillRect/>
          </a:stretch>
        </p:blipFill>
        <p:spPr>
          <a:xfrm>
            <a:off x="550590" y="3184588"/>
            <a:ext cx="3024336" cy="790377"/>
          </a:xfrm>
          <a:prstGeom prst="rect">
            <a:avLst/>
          </a:prstGeom>
        </p:spPr>
      </p:pic>
      <p:sp>
        <p:nvSpPr>
          <p:cNvPr id="7" name="内容占位符 2"/>
          <p:cNvSpPr>
            <a:spLocks noGrp="1"/>
          </p:cNvSpPr>
          <p:nvPr>
            <p:ph idx="1"/>
          </p:nvPr>
        </p:nvSpPr>
        <p:spPr>
          <a:xfrm>
            <a:off x="360854" y="3147983"/>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介绍了老虎和商人之间的纠纷</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让别人判决的故事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8751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what must I give judgement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裁判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Banyan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Tiger,” said the Merchant, “begged me to let him out of his cage to drink a little water, and he promised not to hurt me if I did so. But when I let him out, he wants to eat me. Is that fair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0203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Banyan tree answered, “Men often come to enjoy the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 under my branches</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树枝</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when they have rested,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cut and break my pretty branches and my leaves. Let the Tiger eat the man, for men are an ungrateful race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1763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these words were spoken, the Tiger wanted to kill the Merchant at once. But the Merchant said, “Tiger, Tiger, you must not kill me yet, because you promised that we should first hear the judgement of five.”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8684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well,” said the Tiger, and they went on their way.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a little while they met a camel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骆驼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 Camel, Sir Camel,” cried the Merchant, “hear and give judgement.”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what shall I give judgement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Camel.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2541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 Merchant related how the Tiger had begged him to open the cage door, and promised not to eat him if he did so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how he had afterwards broken his word, and asked if that was fair.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6945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Camel replied, “When I was young and strong, and could do much work, my master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took care of me and gave me good food. But now that I am old, and have lost all my strength in his service, he starves me, and beats me heartlessly. Let the Tiger eat the man, for men are a cruel race.”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9981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Tiger promise to the Merchant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78582" y="1470372"/>
            <a:ext cx="854266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promised</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not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to</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hurt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Merchant.</a:t>
            </a:r>
            <a:endParaRPr lang="zh-CN" altLang="en-US"/>
          </a:p>
        </p:txBody>
      </p:sp>
      <p:sp>
        <p:nvSpPr>
          <p:cNvPr id="5" name="内容占位符 1"/>
          <p:cNvSpPr txBox="1">
            <a:spLocks/>
          </p:cNvSpPr>
          <p:nvPr/>
        </p:nvSpPr>
        <p:spPr bwMode="auto">
          <a:xfrm>
            <a:off x="360854" y="231693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Tiger,’said the Merchant, ‘begged me to let him out of his cage to drink a little water, and he promised not to hurt me if I did so</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可知，老虎向商人许下诺言不会伤害他。</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439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717</Words>
  <Application>Microsoft Office PowerPoint</Application>
  <PresentationFormat>自定义</PresentationFormat>
  <Paragraphs>36</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